
<file path=[Content_Types].xml><?xml version="1.0" encoding="utf-8"?>
<Types xmlns="http://schemas.openxmlformats.org/package/2006/content-types">
  <Default Extension="mp4" ContentType="video/mp4"/>
  <Default Extension="PhpPresentationReaderPpt2007BkgAnhLBL" ContentType="application/octet-stream"/>
  <Default Extension="PhpPresentationReaderPpt2007BkgCmpCEL" ContentType="application/octet-stream"/>
  <Default Extension="PhpPresentationReaderPpt2007BkghMiOhK" ContentType="application/octet-stream"/>
  <Default Extension="PhpPresentationReaderPpt2007BkgjbpbfK" ContentType="application/octet-stream"/>
  <Default Extension="PhpPresentationReaderPpt2007BkgJGdnPK" ContentType="application/octet-stream"/>
  <Default Extension="PhpPresentationReaderPpt2007BkgjiFJkK" ContentType="application/octet-stream"/>
  <Default Extension="PhpPresentationReaderPpt2007BkgKcnjdK" ContentType="application/octet-stream"/>
  <Default Extension="PhpPresentationReaderPpt2007BkglHmLpK" ContentType="application/octet-stream"/>
  <Default Extension="PhpPresentationReaderPpt2007BkgMkeKGL" ContentType="application/octet-stream"/>
  <Default Extension="PhpPresentationReaderPpt2007BkgpiilmK" ContentType="application/octet-stream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57" r:id="rId4"/>
    <p:sldId id="259" r:id="rId5"/>
    <p:sldId id="261" r:id="rId6"/>
    <p:sldId id="267" r:id="rId7"/>
    <p:sldId id="268" r:id="rId8"/>
    <p:sldId id="269" r:id="rId9"/>
    <p:sldId id="271" r:id="rId10"/>
    <p:sldId id="273" r:id="rId11"/>
    <p:sldId id="270" r:id="rId12"/>
    <p:sldId id="262" r:id="rId13"/>
    <p:sldId id="266" r:id="rId14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D57E63D-CD72-484E-9510-A9A8BDB9369F}">
          <p14:sldIdLst>
            <p14:sldId id="256"/>
            <p14:sldId id="258"/>
            <p14:sldId id="257"/>
            <p14:sldId id="259"/>
            <p14:sldId id="261"/>
            <p14:sldId id="267"/>
            <p14:sldId id="268"/>
            <p14:sldId id="269"/>
            <p14:sldId id="271"/>
            <p14:sldId id="273"/>
            <p14:sldId id="270"/>
            <p14:sldId id="26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9" autoAdjust="0"/>
    <p:restoredTop sz="94660"/>
  </p:normalViewPr>
  <p:slideViewPr>
    <p:cSldViewPr>
      <p:cViewPr varScale="1">
        <p:scale>
          <a:sx n="70" d="100"/>
          <a:sy n="70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87511-6B39-4F53-B7BA-7D29D7C3A691}" type="datetime1">
              <a:rPr lang="en-US" smtClean="0"/>
              <a:t>6/10/2025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E387D-A375-4D9F-BFE1-54F46D960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1372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7C6D4-E674-453D-9A15-C7A124B07CEF}" type="datetime1">
              <a:rPr lang="en-US" smtClean="0"/>
              <a:t>6/10/2025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12343-8885-4703-8831-9FB9C2A4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9099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hpPresentationReaderPpt2007BkgJGdnPK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hpPresentationReaderPpt2007BkgMkeKG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hMiOhK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piilmK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hpPresentationReaderPpt2007BkgKcnjdK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hpPresentationReaderPpt2007BkgjbpbfK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hMiOhK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hpPresentationReaderPpt2007BkgjiFJkK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piilmK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hpPresentationReaderPpt2007BkglHmLpK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hpPresentationReaderPpt2007BkgAnhLB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hpPresentationReaderPpt2007BkgCmpCE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37333561" r:id="rId1"/>
    <p:sldLayoutId id="2437333562" r:id="rId2"/>
    <p:sldLayoutId id="2437333563" r:id="rId3"/>
    <p:sldLayoutId id="2437333564" r:id="rId4"/>
    <p:sldLayoutId id="2437333565" r:id="rId5"/>
    <p:sldLayoutId id="2437333566" r:id="rId6"/>
    <p:sldLayoutId id="2437333567" r:id="rId7"/>
    <p:sldLayoutId id="2437333568" r:id="rId8"/>
    <p:sldLayoutId id="2437333569" r:id="rId9"/>
    <p:sldLayoutId id="2437333570" r:id="rId10"/>
    <p:sldLayoutId id="2437333571" r:id="rId11"/>
    <p:sldLayoutId id="2437333572" r:id="rId12"/>
  </p:sldLayoutIdLst>
  <p:hf hdr="0" ftr="0" dt="0"/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3829050"/>
          <a:chOff x="914400" y="1543050"/>
          <a:chExt cx="8229600" cy="3829050"/>
        </a:xfrm>
      </p:grpSpPr>
      <p:sp>
        <p:nvSpPr>
          <p:cNvPr id="2" name="ZoneTexte 1"/>
          <p:cNvSpPr txBox="1"/>
          <p:nvPr/>
        </p:nvSpPr>
        <p:spPr>
          <a:xfrm>
            <a:off x="971600" y="699542"/>
            <a:ext cx="7272807" cy="17543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Project Title: Design and Implementation of a Mobile App for QoE Data Collection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43608" y="2827553"/>
            <a:ext cx="7315200" cy="430887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2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Task 5: UI Design and Implementation </a:t>
            </a:r>
            <a:endParaRPr lang="en-US" sz="22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3939902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Course Code and Title: CEF440 Internet Programming and Mobile Programming</a:t>
            </a:r>
          </a:p>
          <a:p>
            <a:r>
              <a:rPr lang="en-CA" dirty="0">
                <a:solidFill>
                  <a:srgbClr val="FFFFFF"/>
                </a:solidFill>
              </a:rPr>
              <a:t>Course Instructor: Dr. Nkemeni Valery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588224" y="4493900"/>
            <a:ext cx="228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Presented by Group13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Losange 7"/>
          <p:cNvSpPr/>
          <p:nvPr/>
        </p:nvSpPr>
        <p:spPr>
          <a:xfrm>
            <a:off x="323528" y="267494"/>
            <a:ext cx="432048" cy="43204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88709" y="29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75656" y="0"/>
            <a:ext cx="6768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t"/>
            <a:r>
              <a:rPr lang="en-CA" sz="2000" b="1" dirty="0">
                <a:solidFill>
                  <a:srgbClr val="FFAB40">
                    <a:alpha val="100000"/>
                  </a:srgbClr>
                </a:solidFill>
              </a:rPr>
              <a:t>Demo (1) – Mobile Network Subscriber Implemented Pages</a:t>
            </a:r>
            <a:endParaRPr lang="en-US" sz="2000" b="1" dirty="0">
              <a:solidFill>
                <a:srgbClr val="FFAB40">
                  <a:alpha val="100000"/>
                </a:srgbClr>
              </a:solidFill>
            </a:endParaRPr>
          </a:p>
        </p:txBody>
      </p:sp>
      <p:sp>
        <p:nvSpPr>
          <p:cNvPr id="5" name="Losange 4"/>
          <p:cNvSpPr/>
          <p:nvPr/>
        </p:nvSpPr>
        <p:spPr>
          <a:xfrm>
            <a:off x="251520" y="123478"/>
            <a:ext cx="864096" cy="576064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screen-20250610-052748">
            <a:hlinkClick r:id="" action="ppaction://media"/>
            <a:extLst>
              <a:ext uri="{FF2B5EF4-FFF2-40B4-BE49-F238E27FC236}">
                <a16:creationId xmlns:a16="http://schemas.microsoft.com/office/drawing/2014/main" id="{017383B6-4F8B-4185-8FE0-9F8EBCD30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5634" y="576064"/>
            <a:ext cx="2732732" cy="39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4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9632" y="123478"/>
            <a:ext cx="7632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/>
            <a:r>
              <a:rPr lang="en-CA" sz="2000" b="1" dirty="0">
                <a:solidFill>
                  <a:srgbClr val="FFAB40">
                    <a:alpha val="100000"/>
                  </a:srgbClr>
                </a:solidFill>
              </a:rPr>
              <a:t>Demo (2) – Mobile Operator Implemented Pages</a:t>
            </a:r>
            <a:endParaRPr lang="en-US" sz="2000" b="1" dirty="0">
              <a:solidFill>
                <a:srgbClr val="FFAB40">
                  <a:alpha val="100000"/>
                </a:srgbClr>
              </a:solidFill>
            </a:endParaRPr>
          </a:p>
        </p:txBody>
      </p:sp>
      <p:sp>
        <p:nvSpPr>
          <p:cNvPr id="5" name="Losange 4"/>
          <p:cNvSpPr/>
          <p:nvPr/>
        </p:nvSpPr>
        <p:spPr>
          <a:xfrm>
            <a:off x="251520" y="123478"/>
            <a:ext cx="864096" cy="576064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Mobile_Opera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9752" y="699543"/>
            <a:ext cx="4752528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0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ZoneTexte 1"/>
          <p:cNvSpPr txBox="1"/>
          <p:nvPr/>
        </p:nvSpPr>
        <p:spPr>
          <a:xfrm>
            <a:off x="3419872" y="365312"/>
            <a:ext cx="3024336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Conclusion</a:t>
            </a:r>
            <a:endParaRPr lang="en-US" sz="28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" name="Losange 4"/>
          <p:cNvSpPr/>
          <p:nvPr/>
        </p:nvSpPr>
        <p:spPr>
          <a:xfrm>
            <a:off x="323528" y="267494"/>
            <a:ext cx="432048" cy="43204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298852"/>
            <a:ext cx="48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12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15616" y="915566"/>
            <a:ext cx="691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Overall, we successfully  the network subscriber and network operator pages</a:t>
            </a:r>
          </a:p>
          <a:p>
            <a:br>
              <a:rPr lang="en-CA" sz="2000" dirty="0">
                <a:solidFill>
                  <a:schemeClr val="bg1"/>
                </a:solidFill>
              </a:rPr>
            </a:br>
            <a:br>
              <a:rPr lang="en-CA" sz="2000" dirty="0">
                <a:solidFill>
                  <a:schemeClr val="bg1"/>
                </a:solidFill>
              </a:rPr>
            </a:br>
            <a:r>
              <a:rPr lang="en-CA" sz="2000" dirty="0">
                <a:solidFill>
                  <a:schemeClr val="bg1"/>
                </a:solidFill>
              </a:rPr>
              <a:t>We are still left with some pages (System Admin pages) to implement.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ZoneTexte 1"/>
          <p:cNvSpPr txBox="1"/>
          <p:nvPr/>
        </p:nvSpPr>
        <p:spPr>
          <a:xfrm>
            <a:off x="1835696" y="1707654"/>
            <a:ext cx="54864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Thank you!</a:t>
            </a:r>
          </a:p>
        </p:txBody>
      </p:sp>
      <p:sp>
        <p:nvSpPr>
          <p:cNvPr id="4" name="Losange 3"/>
          <p:cNvSpPr/>
          <p:nvPr/>
        </p:nvSpPr>
        <p:spPr>
          <a:xfrm>
            <a:off x="323528" y="267494"/>
            <a:ext cx="432048" cy="43204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298852"/>
            <a:ext cx="48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13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71850"/>
          <a:chOff x="914400" y="1028700"/>
          <a:chExt cx="8229600" cy="3371850"/>
        </a:xfrm>
      </p:grpSpPr>
      <p:sp>
        <p:nvSpPr>
          <p:cNvPr id="2" name="ZoneTexte 1"/>
          <p:cNvSpPr txBox="1"/>
          <p:nvPr/>
        </p:nvSpPr>
        <p:spPr>
          <a:xfrm>
            <a:off x="611560" y="699542"/>
            <a:ext cx="7474024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Presentation Overview</a:t>
            </a:r>
            <a:endParaRPr lang="en-US" sz="28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093990" y="1285341"/>
            <a:ext cx="5976664" cy="36083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Introduction</a:t>
            </a:r>
            <a:endParaRPr lang="en-US" sz="2400" b="1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UI </a:t>
            </a:r>
            <a:r>
              <a:rPr lang="en-US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Design Colors  and Typography used</a:t>
            </a:r>
            <a:endParaRPr lang="en-US" sz="2400" b="1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Pages Designed 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</a:pPr>
            <a:r>
              <a:rPr lang="en-CA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  </a:t>
            </a:r>
            <a:r>
              <a:rPr lang="en-CA" sz="2400" b="1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</a:t>
            </a:r>
            <a:r>
              <a:rPr lang="en-CA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 Mobile Network Subscriber Pages</a:t>
            </a:r>
            <a:endParaRPr lang="en-US" sz="2400" b="1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</a:pPr>
            <a:r>
              <a:rPr lang="en-CA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  ii. Mobile Network Operator pages</a:t>
            </a:r>
            <a:endParaRPr lang="en-US" sz="2400" b="1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</a:pPr>
            <a:r>
              <a:rPr lang="en-CA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  iii. Admin Pages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</a:pPr>
            <a:r>
              <a:rPr lang="en-CA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- Demo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CA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CA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Conclusion</a:t>
            </a:r>
            <a:endParaRPr lang="en-US" sz="2400" b="1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" name="Losange 4"/>
          <p:cNvSpPr/>
          <p:nvPr/>
        </p:nvSpPr>
        <p:spPr>
          <a:xfrm>
            <a:off x="323528" y="267494"/>
            <a:ext cx="432048" cy="43204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88709" y="29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6115050"/>
          <a:chOff x="914400" y="1028700"/>
          <a:chExt cx="8229600" cy="6115050"/>
        </a:xfrm>
      </p:grpSpPr>
      <p:sp>
        <p:nvSpPr>
          <p:cNvPr id="2" name="ZoneTexte 1"/>
          <p:cNvSpPr txBox="1"/>
          <p:nvPr/>
        </p:nvSpPr>
        <p:spPr>
          <a:xfrm>
            <a:off x="1792796" y="339502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Introduction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88709" y="1491630"/>
            <a:ext cx="8503771" cy="18651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This presentation gives an overall description of the UI design and </a:t>
            </a:r>
            <a:r>
              <a:rPr lang="en-US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Implementation of a QoE application used to collect user’s feedback data and network metrics data from their mobile phones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</a:t>
            </a:r>
          </a:p>
        </p:txBody>
      </p:sp>
      <p:sp>
        <p:nvSpPr>
          <p:cNvPr id="5" name="Losange 4"/>
          <p:cNvSpPr/>
          <p:nvPr/>
        </p:nvSpPr>
        <p:spPr>
          <a:xfrm>
            <a:off x="323528" y="267494"/>
            <a:ext cx="432048" cy="43204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88709" y="29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ZoneTexte 1"/>
          <p:cNvSpPr txBox="1"/>
          <p:nvPr/>
        </p:nvSpPr>
        <p:spPr>
          <a:xfrm>
            <a:off x="539552" y="555526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UI Design Colors and </a:t>
            </a:r>
            <a:r>
              <a:rPr lang="en-CA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T</a:t>
            </a:r>
            <a:r>
              <a:rPr lang="en-CA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ypography Used</a:t>
            </a:r>
            <a:endParaRPr lang="en-US" sz="28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27584" y="1338909"/>
            <a:ext cx="7315200" cy="341632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cap="none" spc="0" dirty="0">
                <a:solidFill>
                  <a:schemeClr val="accent1"/>
                </a:solidFill>
                <a:latin typeface="Calibri"/>
              </a:rPr>
              <a:t> Colors Used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2400" u="none" strike="noStrike" cap="none" spc="0" dirty="0">
                <a:solidFill>
                  <a:schemeClr val="bg1"/>
                </a:solidFill>
                <a:latin typeface="Calibri"/>
              </a:rPr>
              <a:t>Blue : Trust, calmness and professionalism.</a:t>
            </a:r>
            <a:endParaRPr lang="en-US" sz="2400" dirty="0">
              <a:solidFill>
                <a:schemeClr val="bg1"/>
              </a:solidFill>
              <a:latin typeface="Calibri"/>
            </a:endParaRP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2400" dirty="0">
                <a:solidFill>
                  <a:schemeClr val="bg1"/>
                </a:solidFill>
                <a:latin typeface="Calibri"/>
              </a:rPr>
              <a:t>Red: urgency, passion.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2400" u="none" strike="noStrike" cap="none" spc="0" dirty="0">
                <a:solidFill>
                  <a:schemeClr val="bg1"/>
                </a:solidFill>
                <a:latin typeface="Calibri"/>
              </a:rPr>
              <a:t>White Background: Blends well with 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2400" dirty="0">
                <a:solidFill>
                  <a:schemeClr val="bg1"/>
                </a:solidFill>
                <a:latin typeface="Calibri"/>
              </a:rPr>
              <a:t>Light Pink (For the Navigation Bar): Compassion</a:t>
            </a:r>
          </a:p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>
                <a:solidFill>
                  <a:schemeClr val="bg1"/>
                </a:solidFill>
                <a:latin typeface="Calibri"/>
              </a:rPr>
              <a:t> </a:t>
            </a:r>
          </a:p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u="none" strike="noStrike" cap="none" spc="0" dirty="0">
                <a:solidFill>
                  <a:schemeClr val="bg1"/>
                </a:solidFill>
                <a:latin typeface="Calibri"/>
              </a:rPr>
              <a:t>  </a:t>
            </a:r>
            <a:r>
              <a:rPr lang="en-CA" sz="2400" u="none" strike="noStrike" cap="none" spc="0" dirty="0">
                <a:solidFill>
                  <a:schemeClr val="tx2"/>
                </a:solidFill>
                <a:latin typeface="Calibri"/>
              </a:rPr>
              <a:t>Typography Used</a:t>
            </a:r>
            <a:endParaRPr lang="en-CA" sz="2400" dirty="0">
              <a:solidFill>
                <a:schemeClr val="bg1"/>
              </a:solidFill>
              <a:latin typeface="Calibri"/>
            </a:endParaRP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CA" sz="2400" dirty="0" err="1">
                <a:solidFill>
                  <a:schemeClr val="bg1"/>
                </a:solidFill>
                <a:latin typeface="Calibri"/>
              </a:rPr>
              <a:t>Roboto</a:t>
            </a:r>
            <a:r>
              <a:rPr lang="en-CA" sz="2400" dirty="0">
                <a:solidFill>
                  <a:schemeClr val="bg1"/>
                </a:solidFill>
                <a:latin typeface="Calibri"/>
              </a:rPr>
              <a:t> (most often used for Mobile Apps)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2400" u="none" strike="noStrike" cap="none" spc="0" dirty="0">
                <a:solidFill>
                  <a:schemeClr val="bg1"/>
                </a:solidFill>
                <a:latin typeface="Calibri"/>
              </a:rPr>
              <a:t>Manrope (visually appealing)</a:t>
            </a:r>
          </a:p>
        </p:txBody>
      </p:sp>
      <p:sp>
        <p:nvSpPr>
          <p:cNvPr id="6" name="Losange 5"/>
          <p:cNvSpPr/>
          <p:nvPr/>
        </p:nvSpPr>
        <p:spPr>
          <a:xfrm>
            <a:off x="323528" y="267494"/>
            <a:ext cx="432048" cy="43204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88709" y="29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ZoneTexte 1"/>
          <p:cNvSpPr txBox="1"/>
          <p:nvPr/>
        </p:nvSpPr>
        <p:spPr>
          <a:xfrm>
            <a:off x="914400" y="699542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Design Phase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88709" y="1347614"/>
            <a:ext cx="8136904" cy="34163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>
                <a:solidFill>
                  <a:schemeClr val="accent1"/>
                </a:solidFill>
                <a:latin typeface="Calibri"/>
              </a:rPr>
              <a:t>Mobile Network Subscriber Pages: </a:t>
            </a:r>
            <a:r>
              <a:rPr lang="en-CA" sz="2400" dirty="0">
                <a:solidFill>
                  <a:schemeClr val="bg1"/>
                </a:solidFill>
                <a:latin typeface="Calibri"/>
              </a:rPr>
              <a:t>Welcome Page, </a:t>
            </a:r>
            <a:r>
              <a:rPr lang="en-CA" sz="2400" dirty="0" err="1">
                <a:solidFill>
                  <a:schemeClr val="bg1"/>
                </a:solidFill>
                <a:latin typeface="Calibri"/>
              </a:rPr>
              <a:t>SignUp</a:t>
            </a:r>
            <a:r>
              <a:rPr lang="en-CA" sz="2400" dirty="0">
                <a:solidFill>
                  <a:schemeClr val="bg1"/>
                </a:solidFill>
                <a:latin typeface="Calibri"/>
              </a:rPr>
              <a:t> page, Login page, Permissions page, Network Metrics Page.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CA" sz="2400" u="none" strike="noStrike" cap="none" spc="0" dirty="0">
              <a:solidFill>
                <a:schemeClr val="accent1"/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>
                <a:solidFill>
                  <a:schemeClr val="accent1"/>
                </a:solidFill>
                <a:latin typeface="Calibri"/>
              </a:rPr>
              <a:t>Mobile Network Operator Pages: </a:t>
            </a:r>
            <a:r>
              <a:rPr lang="en-CA" sz="2400" dirty="0">
                <a:solidFill>
                  <a:schemeClr val="bg1"/>
                </a:solidFill>
                <a:latin typeface="Calibri"/>
              </a:rPr>
              <a:t>Welcome page, Request Access Page, Login Page, Unified feedback analytics page, Feedback Insights page.</a:t>
            </a:r>
            <a:br>
              <a:rPr lang="en-CA" sz="2400">
                <a:solidFill>
                  <a:schemeClr val="bg1"/>
                </a:solidFill>
                <a:latin typeface="Calibri"/>
              </a:rPr>
            </a:br>
            <a:br>
              <a:rPr lang="en-CA" sz="2400" dirty="0">
                <a:solidFill>
                  <a:schemeClr val="bg1"/>
                </a:solidFill>
                <a:latin typeface="Calibri"/>
              </a:rPr>
            </a:br>
            <a:r>
              <a:rPr lang="en-CA" sz="2400" dirty="0">
                <a:solidFill>
                  <a:schemeClr val="accent1"/>
                </a:solidFill>
                <a:latin typeface="Calibri"/>
              </a:rPr>
              <a:t>System Admin Pages: </a:t>
            </a:r>
            <a:r>
              <a:rPr lang="en-CA" sz="2400" dirty="0">
                <a:solidFill>
                  <a:schemeClr val="bg1"/>
                </a:solidFill>
                <a:latin typeface="Calibri"/>
              </a:rPr>
              <a:t>System Admin Page, Review and Verify Request Page, View Document Page</a:t>
            </a:r>
            <a:endParaRPr lang="en-CA" sz="2400" u="none" strike="noStrike" cap="none" spc="0" dirty="0">
              <a:solidFill>
                <a:schemeClr val="accent1"/>
              </a:solidFill>
              <a:latin typeface="Calibri"/>
            </a:endParaRPr>
          </a:p>
        </p:txBody>
      </p:sp>
      <p:sp>
        <p:nvSpPr>
          <p:cNvPr id="5" name="Losange 4"/>
          <p:cNvSpPr/>
          <p:nvPr/>
        </p:nvSpPr>
        <p:spPr>
          <a:xfrm>
            <a:off x="323528" y="267494"/>
            <a:ext cx="432048" cy="43204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88709" y="29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0670" y="555526"/>
            <a:ext cx="5690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t"/>
            <a:r>
              <a:rPr lang="en-CA" sz="2800" b="1" dirty="0">
                <a:solidFill>
                  <a:srgbClr val="FFAB40">
                    <a:alpha val="100000"/>
                  </a:srgbClr>
                </a:solidFill>
              </a:rPr>
              <a:t>Mobile Network Subscriber Pages (1)</a:t>
            </a:r>
            <a:endParaRPr lang="en-US" sz="2800" b="1" dirty="0">
              <a:solidFill>
                <a:srgbClr val="FFAB40">
                  <a:alpha val="100000"/>
                </a:srgbClr>
              </a:solidFill>
            </a:endParaRPr>
          </a:p>
        </p:txBody>
      </p:sp>
      <p:sp>
        <p:nvSpPr>
          <p:cNvPr id="4" name="Losange 3"/>
          <p:cNvSpPr/>
          <p:nvPr/>
        </p:nvSpPr>
        <p:spPr>
          <a:xfrm>
            <a:off x="323528" y="267494"/>
            <a:ext cx="432048" cy="43204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88709" y="29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554" y="1078746"/>
            <a:ext cx="1952904" cy="38692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1097909"/>
            <a:ext cx="2046342" cy="38501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968" y="1078746"/>
            <a:ext cx="2040724" cy="386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0666" y="267494"/>
            <a:ext cx="5690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t"/>
            <a:r>
              <a:rPr lang="en-CA" sz="2800" b="1" dirty="0">
                <a:solidFill>
                  <a:srgbClr val="FFAB40">
                    <a:alpha val="100000"/>
                  </a:srgbClr>
                </a:solidFill>
              </a:rPr>
              <a:t>Mobile Network Subscriber Pages (2)</a:t>
            </a:r>
            <a:endParaRPr lang="en-US" sz="2800" b="1" dirty="0">
              <a:solidFill>
                <a:srgbClr val="FFAB40">
                  <a:alpha val="100000"/>
                </a:srgbClr>
              </a:solidFill>
            </a:endParaRPr>
          </a:p>
        </p:txBody>
      </p:sp>
      <p:sp>
        <p:nvSpPr>
          <p:cNvPr id="4" name="Losange 3"/>
          <p:cNvSpPr/>
          <p:nvPr/>
        </p:nvSpPr>
        <p:spPr>
          <a:xfrm>
            <a:off x="323528" y="267494"/>
            <a:ext cx="432048" cy="43204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88709" y="29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790714"/>
            <a:ext cx="1782461" cy="43527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790713"/>
            <a:ext cx="1801213" cy="43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3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5640" y="244474"/>
            <a:ext cx="5183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t"/>
            <a:r>
              <a:rPr lang="en-CA" sz="2800" b="1" dirty="0">
                <a:solidFill>
                  <a:srgbClr val="FFAB40">
                    <a:alpha val="100000"/>
                  </a:srgbClr>
                </a:solidFill>
              </a:rPr>
              <a:t>Mobile Network Operator Pages </a:t>
            </a:r>
            <a:endParaRPr lang="en-US" sz="2800" b="1" dirty="0">
              <a:solidFill>
                <a:srgbClr val="FFAB40">
                  <a:alpha val="100000"/>
                </a:srgbClr>
              </a:solidFill>
            </a:endParaRPr>
          </a:p>
        </p:txBody>
      </p:sp>
      <p:sp>
        <p:nvSpPr>
          <p:cNvPr id="3" name="Losange 2"/>
          <p:cNvSpPr/>
          <p:nvPr/>
        </p:nvSpPr>
        <p:spPr>
          <a:xfrm>
            <a:off x="323528" y="267494"/>
            <a:ext cx="432048" cy="43204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88709" y="29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0" y="799052"/>
            <a:ext cx="1870983" cy="43444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43" y="805626"/>
            <a:ext cx="4688720" cy="433787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74" y="767693"/>
            <a:ext cx="1848730" cy="43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7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1880" y="267494"/>
            <a:ext cx="3328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t"/>
            <a:r>
              <a:rPr lang="en-CA" sz="2800" b="1" dirty="0">
                <a:solidFill>
                  <a:srgbClr val="FFAB40">
                    <a:alpha val="100000"/>
                  </a:srgbClr>
                </a:solidFill>
              </a:rPr>
              <a:t>System Admin Pages </a:t>
            </a:r>
            <a:endParaRPr lang="en-US" sz="2800" b="1" dirty="0">
              <a:solidFill>
                <a:srgbClr val="FFAB40">
                  <a:alpha val="100000"/>
                </a:srgbClr>
              </a:solidFill>
            </a:endParaRPr>
          </a:p>
        </p:txBody>
      </p:sp>
      <p:sp>
        <p:nvSpPr>
          <p:cNvPr id="3" name="Losange 2"/>
          <p:cNvSpPr/>
          <p:nvPr/>
        </p:nvSpPr>
        <p:spPr>
          <a:xfrm>
            <a:off x="323528" y="267494"/>
            <a:ext cx="432048" cy="432048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95536" y="267494"/>
            <a:ext cx="41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48" y="790714"/>
            <a:ext cx="2259560" cy="43527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790714"/>
            <a:ext cx="2088232" cy="43527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699542"/>
            <a:ext cx="2246908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6884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1">
  <a:themeElements>
    <a:clrScheme name="Theme11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11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319</Words>
  <Application>Microsoft Office PowerPoint</Application>
  <PresentationFormat>On-screen Show (16:9)</PresentationFormat>
  <Paragraphs>53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Wingdings</vt:lpstr>
      <vt:lpstr>Theme11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TERTULLIEN</cp:lastModifiedBy>
  <cp:revision>36</cp:revision>
  <dcterms:created xsi:type="dcterms:W3CDTF">2025-05-27T03:41:28Z</dcterms:created>
  <dcterms:modified xsi:type="dcterms:W3CDTF">2025-06-10T12:43:14Z</dcterms:modified>
  <cp:category/>
  <cp:contentStatus/>
</cp:coreProperties>
</file>